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0" r:id="rId5"/>
    <p:sldId id="259" r:id="rId6"/>
    <p:sldId id="261" r:id="rId7"/>
    <p:sldId id="270" r:id="rId8"/>
    <p:sldId id="272" r:id="rId9"/>
    <p:sldId id="273" r:id="rId10"/>
    <p:sldId id="267" r:id="rId11"/>
    <p:sldId id="269" r:id="rId12"/>
    <p:sldId id="266" r:id="rId13"/>
    <p:sldId id="275" r:id="rId14"/>
    <p:sldId id="258" r:id="rId15"/>
    <p:sldId id="262" r:id="rId16"/>
    <p:sldId id="263" r:id="rId17"/>
    <p:sldId id="286" r:id="rId18"/>
    <p:sldId id="264" r:id="rId19"/>
    <p:sldId id="277" r:id="rId20"/>
    <p:sldId id="282" r:id="rId21"/>
    <p:sldId id="283" r:id="rId22"/>
    <p:sldId id="284" r:id="rId23"/>
    <p:sldId id="285" r:id="rId24"/>
    <p:sldId id="287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B1135-D829-4CF6-B60C-9D45C2B0E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007DDC-2692-4916-BF3C-6BB645594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43ED6-5170-4D89-8D6F-842BAD19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0F9B0-FE39-4A83-BB44-F45B0204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BC8424-2283-4E1C-8241-3C16F0D6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77E27-35D8-4A51-BF6A-31F76CE5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641935-F849-4877-8970-0ED0E04D7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5C878A-323A-49CB-A32E-B43B5955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D1D1E5-B9A1-4642-9574-13ACDDCC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ACE09-87C7-49E6-B6D2-8AED7EF4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04A2C2-B01E-46B9-8DA9-6092594F2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315840-CB98-4F28-93C1-729499DBF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86854B-A9D4-4DD3-AD5E-632723F4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C49007-D358-4888-B809-E799B253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44026F-1C2F-49FA-A8FD-942CC4BA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A6A63-B8D8-44A0-B6D6-69901638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09DC9-B471-46FD-A972-BD0C1E97C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85CEE-B204-4137-BE56-B16228D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135AEF-7D0F-457C-9FC8-7DA8E477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DE20D-ECBF-491E-9A33-7DB0CF8C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F8053-34DE-43CE-A937-9E588F9E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0A10F7-FA1C-4346-B9E8-5C026C81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57566C-053F-4713-909F-8804A4F6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ECC85B-59DF-4A8E-8AD3-94EA557E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3AE4A7-0D45-4B3C-AF2A-3A086B31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22C44-AEF2-4CDA-AD7D-8440E9A2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EE284D-9A70-454B-8A95-B08C1BFC5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9E7177-EC78-49B5-B5C5-68572A6AF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96B782-0270-41B6-BC0B-3023366D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789B7-690F-4F6D-A0F2-C483DB7E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4FA1AC-B110-4679-91C5-F10AAEBC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ECEB3-488A-4ED5-8B50-053B2CA2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7EBFBB-8E7B-496F-936D-C4AAE239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301624-FAD2-4A59-826B-CAF7C2257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F2CB07-A7F2-45E5-A351-FD8E9D675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A6B796-D39E-475C-B2F1-4F3DCB43E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EB0AE2-9645-45AD-A69F-65755DE2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8E8F74-9FCB-44DD-9D18-D8A0EDD7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8A36E1-2C7D-4C38-BB49-B5B278AF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206AD-CA21-4E35-9377-78C4121C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1218AC-185B-45A0-9652-6E7EA8C0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7B4ECC-FD49-42D6-B8BA-70E279E5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9F5CF5-1833-4DD2-BE87-26E6DEB4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D8F2E3-FDCA-4A33-BAFC-CBECADC8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1A9F874-1C34-44B7-92CB-3609C5D7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0ADFC1-E9B1-4894-B00C-5A6124D6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4D2EF-1CD1-48B9-9B7B-E1D1CDA4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68897A-D0A6-4E50-A1F3-792C7C513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F1A5E0-2DBA-4D8B-B262-3C16B2BCD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939AE8-9951-4B77-BE0B-993D7772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25FF91-F7A5-4B14-89FA-94AA13D4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13C562-DFBA-4054-86F6-E69BB5ED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E765-2E82-460D-A798-5697741E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4722C8-8FEC-4168-A1AD-D974FD73D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2369C4-DA75-4EA2-BB11-85E72712C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8C4C68-5D89-4030-B2AF-95ADBA60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D9158-76DE-4A12-AF83-6B7497D1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5D3508-652E-4143-8DD6-52949891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2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358E94-B2BE-48FF-9D46-0C1E8FE3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F4C8CF-B370-4BEF-A76E-E26F74F99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C5AEB0-903C-4E8F-852B-513F6931F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07DE-3EA0-4B1A-9926-DDF11BF332EF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04998B-BB7C-4A67-8896-97213B87B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7EE9E7-B9DD-41F3-BDC2-69069F23D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0F66C-A733-4A9D-902B-8BD578C817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8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7D9B7B-4BD7-4EDC-B0E9-7EFC08088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B8FF8C-9F33-4309-AF44-4FC9E6E08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712" y="1108945"/>
            <a:ext cx="9874928" cy="290051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I</a:t>
            </a:r>
            <a:r>
              <a:rPr lang="en-US" dirty="0" err="1">
                <a:solidFill>
                  <a:srgbClr val="FFFFFF"/>
                </a:solidFill>
              </a:rPr>
              <a:t>nside</a:t>
            </a:r>
            <a:r>
              <a:rPr lang="en-US" dirty="0">
                <a:solidFill>
                  <a:srgbClr val="FFFFFF"/>
                </a:solidFill>
              </a:rPr>
              <a:t> the Olympics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2239C-0A7D-4274-B647-A546DB45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MX" sz="1700">
                <a:solidFill>
                  <a:srgbClr val="FFFFFF"/>
                </a:solidFill>
              </a:rPr>
              <a:t>Juan Pablo Harfush</a:t>
            </a:r>
          </a:p>
          <a:p>
            <a:r>
              <a:rPr lang="es-MX" sz="1700">
                <a:solidFill>
                  <a:srgbClr val="FFFFFF"/>
                </a:solidFill>
              </a:rPr>
              <a:t>Luis Delfín</a:t>
            </a:r>
          </a:p>
          <a:p>
            <a:r>
              <a:rPr lang="es-MX" sz="1700">
                <a:solidFill>
                  <a:srgbClr val="FFFFFF"/>
                </a:solidFill>
              </a:rPr>
              <a:t>Gabriel Reynoso</a:t>
            </a: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91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64A9EBEB-A716-48ED-A02C-1972F7C9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1156"/>
            <a:ext cx="6063448" cy="1620078"/>
          </a:xfrm>
          <a:prstGeom prst="rect">
            <a:avLst/>
          </a:prstGeom>
        </p:spPr>
      </p:pic>
      <p:pic>
        <p:nvPicPr>
          <p:cNvPr id="7" name="Imagen 6" descr="Imagen que contiene mapa&#10;&#10;Descripción generada con confianza alta">
            <a:extLst>
              <a:ext uri="{FF2B5EF4-FFF2-40B4-BE49-F238E27FC236}">
                <a16:creationId xmlns:a16="http://schemas.microsoft.com/office/drawing/2014/main" id="{56A8BFFF-EF20-4383-9EF6-383FC5AC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0546"/>
            <a:ext cx="6063448" cy="1620078"/>
          </a:xfrm>
          <a:prstGeom prst="rect">
            <a:avLst/>
          </a:prstGeom>
        </p:spPr>
      </p:pic>
      <p:pic>
        <p:nvPicPr>
          <p:cNvPr id="9" name="Imagen 8" descr="Imagen que contiene mapa, texto&#10;&#10;Descripción generada con confianza alta">
            <a:extLst>
              <a:ext uri="{FF2B5EF4-FFF2-40B4-BE49-F238E27FC236}">
                <a16:creationId xmlns:a16="http://schemas.microsoft.com/office/drawing/2014/main" id="{E1AB4D30-FA74-4CEA-8412-1AAD425EC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49" y="921156"/>
            <a:ext cx="6063448" cy="1620078"/>
          </a:xfrm>
          <a:prstGeom prst="rect">
            <a:avLst/>
          </a:prstGeom>
        </p:spPr>
      </p:pic>
      <p:pic>
        <p:nvPicPr>
          <p:cNvPr id="13" name="Imagen 12" descr="Imagen que contiene mapa&#10;&#10;Descripción generada con confianza muy alta">
            <a:extLst>
              <a:ext uri="{FF2B5EF4-FFF2-40B4-BE49-F238E27FC236}">
                <a16:creationId xmlns:a16="http://schemas.microsoft.com/office/drawing/2014/main" id="{646C007D-40CA-4C7D-8847-22711907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21832"/>
            <a:ext cx="6063448" cy="1620077"/>
          </a:xfrm>
          <a:prstGeom prst="rect">
            <a:avLst/>
          </a:prstGeom>
        </p:spPr>
      </p:pic>
      <p:pic>
        <p:nvPicPr>
          <p:cNvPr id="15" name="Imagen 14" descr="Imagen que contiene mapa, escala&#10;&#10;Descripción generada con confianza alta">
            <a:extLst>
              <a:ext uri="{FF2B5EF4-FFF2-40B4-BE49-F238E27FC236}">
                <a16:creationId xmlns:a16="http://schemas.microsoft.com/office/drawing/2014/main" id="{0B38C4DE-5DA8-4D3F-BEAE-07D07ADD0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21832"/>
            <a:ext cx="6063448" cy="162481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B38F9D2-07DA-4415-B90B-46B303CDFD05}"/>
              </a:ext>
            </a:extLst>
          </p:cNvPr>
          <p:cNvSpPr txBox="1"/>
          <p:nvPr/>
        </p:nvSpPr>
        <p:spPr>
          <a:xfrm>
            <a:off x="142042" y="275282"/>
            <a:ext cx="491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Summer </a:t>
            </a:r>
            <a:r>
              <a:rPr lang="en-US" dirty="0"/>
              <a:t>Olympics</a:t>
            </a:r>
          </a:p>
        </p:txBody>
      </p:sp>
      <p:pic>
        <p:nvPicPr>
          <p:cNvPr id="18" name="Imagen 17" descr="Imagen que contiene mapa, captura de pantalla&#10;&#10;Descripción generada con confianza alta">
            <a:extLst>
              <a:ext uri="{FF2B5EF4-FFF2-40B4-BE49-F238E27FC236}">
                <a16:creationId xmlns:a16="http://schemas.microsoft.com/office/drawing/2014/main" id="{22592396-2079-4E01-AFA7-F0B2DEF74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0547"/>
            <a:ext cx="6063448" cy="16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7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9B38F9D2-07DA-4415-B90B-46B303CDFD05}"/>
              </a:ext>
            </a:extLst>
          </p:cNvPr>
          <p:cNvSpPr txBox="1"/>
          <p:nvPr/>
        </p:nvSpPr>
        <p:spPr>
          <a:xfrm>
            <a:off x="142042" y="275282"/>
            <a:ext cx="491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Winter </a:t>
            </a:r>
            <a:r>
              <a:rPr lang="en-US" dirty="0"/>
              <a:t>Olympics</a:t>
            </a:r>
          </a:p>
        </p:txBody>
      </p:sp>
      <p:pic>
        <p:nvPicPr>
          <p:cNvPr id="3" name="Imagen 2" descr="Imagen que contiene mapa&#10;&#10;Descripción generada con confianza muy alta">
            <a:extLst>
              <a:ext uri="{FF2B5EF4-FFF2-40B4-BE49-F238E27FC236}">
                <a16:creationId xmlns:a16="http://schemas.microsoft.com/office/drawing/2014/main" id="{F27431AA-8970-4623-8840-53DED6A4D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156"/>
            <a:ext cx="6063448" cy="1620078"/>
          </a:xfrm>
          <a:prstGeom prst="rect">
            <a:avLst/>
          </a:prstGeom>
        </p:spPr>
      </p:pic>
      <p:pic>
        <p:nvPicPr>
          <p:cNvPr id="6" name="Imagen 5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3C7EF8AF-0D12-4ED5-B7B7-0B9A88430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921156"/>
            <a:ext cx="6063452" cy="1620079"/>
          </a:xfrm>
          <a:prstGeom prst="rect">
            <a:avLst/>
          </a:prstGeom>
        </p:spPr>
      </p:pic>
      <p:pic>
        <p:nvPicPr>
          <p:cNvPr id="10" name="Imagen 9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4DA42F96-FD48-46D0-83EA-2EF48259C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2939424"/>
            <a:ext cx="6063441" cy="1620076"/>
          </a:xfrm>
          <a:prstGeom prst="rect">
            <a:avLst/>
          </a:prstGeom>
        </p:spPr>
      </p:pic>
      <p:pic>
        <p:nvPicPr>
          <p:cNvPr id="14" name="Imagen 13" descr="Imagen que contiene mapa&#10;&#10;Descripción generada con confianza muy alta">
            <a:extLst>
              <a:ext uri="{FF2B5EF4-FFF2-40B4-BE49-F238E27FC236}">
                <a16:creationId xmlns:a16="http://schemas.microsoft.com/office/drawing/2014/main" id="{FE90C1CE-1C70-4450-9FA1-3D69C4736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48" y="2939424"/>
            <a:ext cx="6063441" cy="1620076"/>
          </a:xfrm>
          <a:prstGeom prst="rect">
            <a:avLst/>
          </a:prstGeom>
        </p:spPr>
      </p:pic>
      <p:pic>
        <p:nvPicPr>
          <p:cNvPr id="18" name="Imagen 17" descr="Imagen que contiene mapa&#10;&#10;Descripción generada con confianza muy alta">
            <a:extLst>
              <a:ext uri="{FF2B5EF4-FFF2-40B4-BE49-F238E27FC236}">
                <a16:creationId xmlns:a16="http://schemas.microsoft.com/office/drawing/2014/main" id="{1C8A83CA-C78A-4DA1-A0C8-1A0C8313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" y="5021831"/>
            <a:ext cx="6063454" cy="1620079"/>
          </a:xfrm>
          <a:prstGeom prst="rect">
            <a:avLst/>
          </a:prstGeom>
        </p:spPr>
      </p:pic>
      <p:pic>
        <p:nvPicPr>
          <p:cNvPr id="20" name="Imagen 19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1F389D23-679C-46A2-96FF-D75F2AD2E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5021832"/>
            <a:ext cx="6063442" cy="1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0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550627-4524-42D5-AE2C-11F88BE2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Olympic’s Host Metric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82AFF49-B66B-4EE2-BD1C-6F1D7BEE1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791121"/>
              </p:ext>
            </p:extLst>
          </p:nvPr>
        </p:nvGraphicFramePr>
        <p:xfrm>
          <a:off x="1127383" y="2812732"/>
          <a:ext cx="9937233" cy="211918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05486">
                  <a:extLst>
                    <a:ext uri="{9D8B030D-6E8A-4147-A177-3AD203B41FA5}">
                      <a16:colId xmlns:a16="http://schemas.microsoft.com/office/drawing/2014/main" val="1418594323"/>
                    </a:ext>
                  </a:extLst>
                </a:gridCol>
                <a:gridCol w="3176213">
                  <a:extLst>
                    <a:ext uri="{9D8B030D-6E8A-4147-A177-3AD203B41FA5}">
                      <a16:colId xmlns:a16="http://schemas.microsoft.com/office/drawing/2014/main" val="3459350330"/>
                    </a:ext>
                  </a:extLst>
                </a:gridCol>
                <a:gridCol w="2755534">
                  <a:extLst>
                    <a:ext uri="{9D8B030D-6E8A-4147-A177-3AD203B41FA5}">
                      <a16:colId xmlns:a16="http://schemas.microsoft.com/office/drawing/2014/main" val="729056900"/>
                    </a:ext>
                  </a:extLst>
                </a:gridCol>
              </a:tblGrid>
              <a:tr h="706396">
                <a:tc>
                  <a:txBody>
                    <a:bodyPr/>
                    <a:lstStyle/>
                    <a:p>
                      <a:r>
                        <a:rPr lang="es-MX" sz="3300" dirty="0" err="1"/>
                        <a:t>Parameter</a:t>
                      </a:r>
                      <a:r>
                        <a:rPr lang="es-MX" sz="3300" dirty="0"/>
                        <a:t>/</a:t>
                      </a:r>
                      <a:r>
                        <a:rPr lang="es-MX" sz="3300" dirty="0" err="1"/>
                        <a:t>Season</a:t>
                      </a:r>
                      <a:endParaRPr lang="en-US" sz="3300" dirty="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Summer</a:t>
                      </a:r>
                      <a:endParaRPr lang="en-US" sz="330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Winter</a:t>
                      </a:r>
                      <a:endParaRPr lang="en-US" sz="3300"/>
                    </a:p>
                  </a:txBody>
                  <a:tcPr marL="166899" marR="166899" marT="83450" marB="83450"/>
                </a:tc>
                <a:extLst>
                  <a:ext uri="{0D108BD9-81ED-4DB2-BD59-A6C34878D82A}">
                    <a16:rowId xmlns:a16="http://schemas.microsoft.com/office/drawing/2014/main" val="3325986903"/>
                  </a:ext>
                </a:extLst>
              </a:tr>
              <a:tr h="706396">
                <a:tc>
                  <a:txBody>
                    <a:bodyPr/>
                    <a:lstStyle/>
                    <a:p>
                      <a:r>
                        <a:rPr lang="es-MX" sz="3300"/>
                        <a:t>Mean</a:t>
                      </a:r>
                      <a:endParaRPr lang="en-US" sz="330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4.1640</a:t>
                      </a:r>
                      <a:endParaRPr lang="en-US" sz="330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0.5548</a:t>
                      </a:r>
                      <a:endParaRPr lang="en-US" sz="3300"/>
                    </a:p>
                  </a:txBody>
                  <a:tcPr marL="166899" marR="166899" marT="83450" marB="83450"/>
                </a:tc>
                <a:extLst>
                  <a:ext uri="{0D108BD9-81ED-4DB2-BD59-A6C34878D82A}">
                    <a16:rowId xmlns:a16="http://schemas.microsoft.com/office/drawing/2014/main" val="433820549"/>
                  </a:ext>
                </a:extLst>
              </a:tr>
              <a:tr h="706396">
                <a:tc>
                  <a:txBody>
                    <a:bodyPr/>
                    <a:lstStyle/>
                    <a:p>
                      <a:r>
                        <a:rPr lang="es-MX" sz="3300"/>
                        <a:t>Standard Deviation</a:t>
                      </a:r>
                      <a:endParaRPr lang="en-US" sz="330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4.7873</a:t>
                      </a:r>
                      <a:endParaRPr lang="en-US" sz="3300"/>
                    </a:p>
                  </a:txBody>
                  <a:tcPr marL="166899" marR="166899" marT="83450" marB="83450"/>
                </a:tc>
                <a:tc>
                  <a:txBody>
                    <a:bodyPr/>
                    <a:lstStyle/>
                    <a:p>
                      <a:r>
                        <a:rPr lang="es-MX" sz="3300"/>
                        <a:t>1.9448</a:t>
                      </a:r>
                      <a:endParaRPr lang="en-US" sz="3300"/>
                    </a:p>
                  </a:txBody>
                  <a:tcPr marL="166899" marR="166899" marT="83450" marB="83450"/>
                </a:tc>
                <a:extLst>
                  <a:ext uri="{0D108BD9-81ED-4DB2-BD59-A6C34878D82A}">
                    <a16:rowId xmlns:a16="http://schemas.microsoft.com/office/drawing/2014/main" val="93990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3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ersona, carretera, deporte, suelo&#10;&#10;Descripción generada con confianza muy alta">
            <a:extLst>
              <a:ext uri="{FF2B5EF4-FFF2-40B4-BE49-F238E27FC236}">
                <a16:creationId xmlns:a16="http://schemas.microsoft.com/office/drawing/2014/main" id="{203A786B-584C-4D8B-9C18-3BD49455E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31A6AF-5123-4796-91F7-32FCF66D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4000" dirty="0"/>
              <a:t>W</a:t>
            </a:r>
            <a:r>
              <a:rPr lang="en-US" sz="4000" dirty="0"/>
              <a:t>omen in the Olympics.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1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A92134B-41C2-49C1-BDD8-6F94F47EC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2216"/>
          <a:stretch/>
        </p:blipFill>
        <p:spPr>
          <a:xfrm>
            <a:off x="435006" y="905522"/>
            <a:ext cx="7480912" cy="532749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54D358-78E2-464F-9F59-76FF9CBA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1232866"/>
            <a:ext cx="3053039" cy="2384168"/>
          </a:xfrm>
        </p:spPr>
        <p:txBody>
          <a:bodyPr>
            <a:normAutofit/>
          </a:bodyPr>
          <a:lstStyle/>
          <a:p>
            <a:r>
              <a:rPr lang="en-US" sz="1800"/>
              <a:t>The percentage of female participants on the Olympics has grown since they where first included on 1900 in Paris.</a:t>
            </a:r>
          </a:p>
          <a:p>
            <a:r>
              <a:rPr lang="en-US" sz="1800"/>
              <a:t>On the last Olympics, almost have of the athletes were women.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C1229-1A0B-4AF8-9190-5197C34D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111" y="4209821"/>
            <a:ext cx="3604334" cy="2135424"/>
          </a:xfrm>
        </p:spPr>
        <p:txBody>
          <a:bodyPr/>
          <a:lstStyle/>
          <a:p>
            <a:r>
              <a:rPr lang="en-US"/>
              <a:t>Women’s Participation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DD94B8-B9E1-4BCC-BAFF-C48B6325A612}"/>
              </a:ext>
            </a:extLst>
          </p:cNvPr>
          <p:cNvSpPr txBox="1"/>
          <p:nvPr/>
        </p:nvSpPr>
        <p:spPr>
          <a:xfrm>
            <a:off x="1549202" y="532660"/>
            <a:ext cx="506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Percentage of Female Participants on the Olympics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058F5-29EB-410F-9BDB-2FD98AF152D1}"/>
              </a:ext>
            </a:extLst>
          </p:cNvPr>
          <p:cNvSpPr txBox="1"/>
          <p:nvPr/>
        </p:nvSpPr>
        <p:spPr>
          <a:xfrm>
            <a:off x="3122030" y="6158814"/>
            <a:ext cx="1307928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02EF466-7AEE-4A9B-9D00-D6C1655A6E5B}"/>
              </a:ext>
            </a:extLst>
          </p:cNvPr>
          <p:cNvSpPr txBox="1"/>
          <p:nvPr/>
        </p:nvSpPr>
        <p:spPr>
          <a:xfrm rot="16200000">
            <a:off x="-27638" y="3244334"/>
            <a:ext cx="59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90579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B614245F-D310-49C1-9EA0-656CAD0C4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8" y="0"/>
            <a:ext cx="1094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9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F3005C66-5520-4EB3-8CB6-225D8B54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" y="0"/>
            <a:ext cx="10697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4D99AE-E12B-4968-804D-5C95764F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Number of Female Events Through Time</a:t>
            </a:r>
          </a:p>
        </p:txBody>
      </p:sp>
      <p:pic>
        <p:nvPicPr>
          <p:cNvPr id="5" name="Marcador de contenido 4" descr="Imagen que contiene papelería, instrumentos de escritura, lápiz&#10;&#10;Descripción generada con confianza muy alta">
            <a:extLst>
              <a:ext uri="{FF2B5EF4-FFF2-40B4-BE49-F238E27FC236}">
                <a16:creationId xmlns:a16="http://schemas.microsoft.com/office/drawing/2014/main" id="{1E26D252-D7BD-4001-94C9-A810CFA6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7011" r="5886" b="3802"/>
          <a:stretch/>
        </p:blipFill>
        <p:spPr>
          <a:xfrm>
            <a:off x="3905721" y="112971"/>
            <a:ext cx="8286279" cy="66320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F4D731-BC8F-416D-A038-446683EA4321}"/>
              </a:ext>
            </a:extLst>
          </p:cNvPr>
          <p:cNvSpPr txBox="1"/>
          <p:nvPr/>
        </p:nvSpPr>
        <p:spPr>
          <a:xfrm>
            <a:off x="7128769" y="6247517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73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8756C15-F5E0-41C5-8E44-FFEBA1CF4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" y="0"/>
            <a:ext cx="10756141" cy="6858000"/>
          </a:xfrm>
        </p:spPr>
      </p:pic>
    </p:spTree>
    <p:extLst>
      <p:ext uri="{BB962C8B-B14F-4D97-AF65-F5344CB8AC3E}">
        <p14:creationId xmlns:p14="http://schemas.microsoft.com/office/powerpoint/2010/main" val="124081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0025C3-8952-4AB4-B6E6-158AD919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hysical Attributes</a:t>
            </a:r>
          </a:p>
        </p:txBody>
      </p:sp>
      <p:pic>
        <p:nvPicPr>
          <p:cNvPr id="9" name="Marcador de contenido 8" descr="Imagen que contiene agua, deporte, deporte acuático, natación&#10;&#10;Descripción generada con confianza muy alta">
            <a:extLst>
              <a:ext uri="{FF2B5EF4-FFF2-40B4-BE49-F238E27FC236}">
                <a16:creationId xmlns:a16="http://schemas.microsoft.com/office/drawing/2014/main" id="{F43F7499-6067-44F9-9E06-882AF7327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7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018A5-8B92-4463-9B58-373E1B70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Set Description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8EFB484E-7EA9-41B0-894C-B95A7848D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8" t="21120" r="12622" b="4722"/>
          <a:stretch/>
        </p:blipFill>
        <p:spPr>
          <a:xfrm>
            <a:off x="3630967" y="692459"/>
            <a:ext cx="8105314" cy="57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87B6CFE1-4102-48F0-A77C-D6B33CD2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"/>
          <a:stretch/>
        </p:blipFill>
        <p:spPr>
          <a:xfrm>
            <a:off x="5075086" y="277745"/>
            <a:ext cx="6616806" cy="5972135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9A7367A-73E8-4884-9321-88D257481FC4}"/>
              </a:ext>
            </a:extLst>
          </p:cNvPr>
          <p:cNvSpPr txBox="1">
            <a:spLocks/>
          </p:cNvSpPr>
          <p:nvPr/>
        </p:nvSpPr>
        <p:spPr>
          <a:xfrm>
            <a:off x="949195" y="1537437"/>
            <a:ext cx="2669407" cy="103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Women’s average height, weight and age through some sports.</a:t>
            </a:r>
          </a:p>
        </p:txBody>
      </p:sp>
    </p:spTree>
    <p:extLst>
      <p:ext uri="{BB962C8B-B14F-4D97-AF65-F5344CB8AC3E}">
        <p14:creationId xmlns:p14="http://schemas.microsoft.com/office/powerpoint/2010/main" val="1283858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BABFFA-5468-4418-B4A3-D605E725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07" y="1537437"/>
            <a:ext cx="2669407" cy="103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Men’s average height, weight and age through some sports.</a:t>
            </a:r>
          </a:p>
        </p:txBody>
      </p:sp>
      <p:pic>
        <p:nvPicPr>
          <p:cNvPr id="8" name="Marcador de contenido 4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DA00CFE-E754-429E-AFE1-924833AF9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"/>
          <a:stretch/>
        </p:blipFill>
        <p:spPr>
          <a:xfrm>
            <a:off x="4925267" y="398570"/>
            <a:ext cx="6553226" cy="58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68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ersona, mujer, deporte, exterior&#10;&#10;Descripción generada con confianza muy alta">
            <a:extLst>
              <a:ext uri="{FF2B5EF4-FFF2-40B4-BE49-F238E27FC236}">
                <a16:creationId xmlns:a16="http://schemas.microsoft.com/office/drawing/2014/main" id="{EFDD8918-455C-428F-BE39-F2B2F47E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F0377-C683-4270-8A98-C0CB3633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questions remain unsolved?</a:t>
            </a:r>
          </a:p>
        </p:txBody>
      </p:sp>
    </p:spTree>
    <p:extLst>
      <p:ext uri="{BB962C8B-B14F-4D97-AF65-F5344CB8AC3E}">
        <p14:creationId xmlns:p14="http://schemas.microsoft.com/office/powerpoint/2010/main" val="366389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2848509-6F40-47B5-A8BA-F6CABA615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6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AD10C5E2-C1B9-4E4B-AD15-AB47D6389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24973"/>
            <a:ext cx="10905066" cy="28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2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F47663D-031A-4B75-8D39-AB9F8EEAE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-2" b="-2"/>
          <a:stretch/>
        </p:blipFill>
        <p:spPr>
          <a:xfrm>
            <a:off x="-17" y="10"/>
            <a:ext cx="1218895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n 10" descr="Imagen que contiene negro, exterior, persona&#10;&#10;Descripción generada con confianza alta">
            <a:extLst>
              <a:ext uri="{FF2B5EF4-FFF2-40B4-BE49-F238E27FC236}">
                <a16:creationId xmlns:a16="http://schemas.microsoft.com/office/drawing/2014/main" id="{2632D810-8DFD-43CA-B0DD-38AB4C9756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2" r="2" b="2"/>
          <a:stretch/>
        </p:blipFill>
        <p:spPr>
          <a:xfrm>
            <a:off x="-2317" y="-2"/>
            <a:ext cx="5441859" cy="565494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4D8AE64-5D1D-4FC6-9A99-CA5D39C5C5DA}"/>
              </a:ext>
            </a:extLst>
          </p:cNvPr>
          <p:cNvSpPr txBox="1"/>
          <p:nvPr/>
        </p:nvSpPr>
        <p:spPr>
          <a:xfrm>
            <a:off x="6072128" y="1559927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Don’t run from a challenge.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Instead run toward it because the only way to escape fear is to trample it beneath your feet.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- Nadia Comaneci</a:t>
            </a:r>
          </a:p>
        </p:txBody>
      </p:sp>
    </p:spTree>
    <p:extLst>
      <p:ext uri="{BB962C8B-B14F-4D97-AF65-F5344CB8AC3E}">
        <p14:creationId xmlns:p14="http://schemas.microsoft.com/office/powerpoint/2010/main" val="2445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936F92-4D13-4AE2-9E80-50ABFD7D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MX" sz="3200" dirty="0" err="1">
                <a:solidFill>
                  <a:schemeClr val="bg1"/>
                </a:solidFill>
              </a:rPr>
              <a:t>Is</a:t>
            </a:r>
            <a:r>
              <a:rPr lang="es-MX" sz="3200" dirty="0">
                <a:solidFill>
                  <a:schemeClr val="bg1"/>
                </a:solidFill>
              </a:rPr>
              <a:t> </a:t>
            </a:r>
            <a:r>
              <a:rPr lang="es-MX" sz="3200" dirty="0" err="1">
                <a:solidFill>
                  <a:schemeClr val="bg1"/>
                </a:solidFill>
              </a:rPr>
              <a:t>there</a:t>
            </a:r>
            <a:r>
              <a:rPr lang="es-MX" sz="3200" dirty="0">
                <a:solidFill>
                  <a:schemeClr val="bg1"/>
                </a:solidFill>
              </a:rPr>
              <a:t> more </a:t>
            </a:r>
            <a:r>
              <a:rPr lang="es-MX" sz="3200" dirty="0" err="1">
                <a:solidFill>
                  <a:schemeClr val="bg1"/>
                </a:solidFill>
              </a:rPr>
              <a:t>to</a:t>
            </a:r>
            <a:r>
              <a:rPr lang="es-MX" sz="3200" dirty="0">
                <a:solidFill>
                  <a:schemeClr val="bg1"/>
                </a:solidFill>
              </a:rPr>
              <a:t> </a:t>
            </a:r>
            <a:r>
              <a:rPr lang="es-MX" sz="3200" dirty="0" err="1">
                <a:solidFill>
                  <a:schemeClr val="bg1"/>
                </a:solidFill>
              </a:rPr>
              <a:t>know</a:t>
            </a:r>
            <a:r>
              <a:rPr lang="es-MX" sz="3200" dirty="0">
                <a:solidFill>
                  <a:schemeClr val="bg1"/>
                </a:solidFill>
              </a:rPr>
              <a:t> </a:t>
            </a:r>
            <a:r>
              <a:rPr lang="es-MX" sz="3200" dirty="0" err="1">
                <a:solidFill>
                  <a:schemeClr val="bg1"/>
                </a:solidFill>
              </a:rPr>
              <a:t>about</a:t>
            </a:r>
            <a:r>
              <a:rPr lang="es-MX" sz="3200" dirty="0">
                <a:solidFill>
                  <a:schemeClr val="bg1"/>
                </a:solidFill>
              </a:rPr>
              <a:t> the </a:t>
            </a:r>
            <a:r>
              <a:rPr lang="es-MX" sz="3200" dirty="0" err="1">
                <a:solidFill>
                  <a:schemeClr val="bg1"/>
                </a:solidFill>
              </a:rPr>
              <a:t>olympics</a:t>
            </a:r>
            <a:r>
              <a:rPr lang="es-MX" sz="3200" dirty="0">
                <a:solidFill>
                  <a:schemeClr val="bg1"/>
                </a:solidFill>
              </a:rPr>
              <a:t>…?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Marcador de contenido 10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FE3831BE-96C3-4DDC-96F1-224BD2BD2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cador de contenido 9" descr="Imagen que contiene objeto, instrumentos de escritura&#10;&#10;Descripción generada con confianza alta">
            <a:extLst>
              <a:ext uri="{FF2B5EF4-FFF2-40B4-BE49-F238E27FC236}">
                <a16:creationId xmlns:a16="http://schemas.microsoft.com/office/drawing/2014/main" id="{CBBA21D5-5354-48F8-8702-F2462F148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46"/>
            <a:ext cx="11496821" cy="19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Imagen 63" descr="Imagen que contiene objeto, candelabro&#10;&#10;Descripción generada con confianza alta">
            <a:extLst>
              <a:ext uri="{FF2B5EF4-FFF2-40B4-BE49-F238E27FC236}">
                <a16:creationId xmlns:a16="http://schemas.microsoft.com/office/drawing/2014/main" id="{494F1F0E-4FC9-4811-AA61-997181B4B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9" y="4908002"/>
            <a:ext cx="11572381" cy="19257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75AED98-A412-48A5-9023-539C808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751" y="1923471"/>
            <a:ext cx="2189630" cy="2493012"/>
          </a:xfrm>
          <a:prstGeom prst="rect">
            <a:avLst/>
          </a:prstGeom>
        </p:spPr>
      </p:pic>
      <p:sp>
        <p:nvSpPr>
          <p:cNvPr id="19" name="AutoShape 4" descr="blob:https://web.whatsapp.com/b0de38f1-1829-4cac-8b6c-e109de29acf6">
            <a:extLst>
              <a:ext uri="{FF2B5EF4-FFF2-40B4-BE49-F238E27FC236}">
                <a16:creationId xmlns:a16="http://schemas.microsoft.com/office/drawing/2014/main" id="{FC23C6FD-4B79-4298-B7B4-F9D6CE24C9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6510C3-104C-439E-AF79-AC68646BCBEE}"/>
              </a:ext>
            </a:extLst>
          </p:cNvPr>
          <p:cNvSpPr txBox="1"/>
          <p:nvPr/>
        </p:nvSpPr>
        <p:spPr>
          <a:xfrm>
            <a:off x="7740382" y="1911504"/>
            <a:ext cx="1642369" cy="5948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</a:rPr>
              <a:t>Summer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A1793FB-645B-407C-870B-96EA79484A93}"/>
              </a:ext>
            </a:extLst>
          </p:cNvPr>
          <p:cNvSpPr txBox="1"/>
          <p:nvPr/>
        </p:nvSpPr>
        <p:spPr>
          <a:xfrm>
            <a:off x="3826276" y="4299037"/>
            <a:ext cx="1402102" cy="5948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</a:rPr>
              <a:t>Winter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7" name="Imagen 2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81E033BA-D637-4771-B9F6-CC6C277E2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9" y="2808405"/>
            <a:ext cx="3206657" cy="2099597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805EC780-8A9D-4E87-B2C9-E7BE4CE68FA8}"/>
              </a:ext>
            </a:extLst>
          </p:cNvPr>
          <p:cNvSpPr txBox="1"/>
          <p:nvPr/>
        </p:nvSpPr>
        <p:spPr>
          <a:xfrm>
            <a:off x="5363592" y="2699629"/>
            <a:ext cx="2645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/>
              <a:t>World</a:t>
            </a:r>
            <a:r>
              <a:rPr lang="es-MX" sz="4000" dirty="0"/>
              <a:t> </a:t>
            </a:r>
            <a:r>
              <a:rPr lang="es-MX" sz="4000" dirty="0" err="1"/>
              <a:t>Domination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894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7616F5-D9B9-469A-B99C-D1ECD576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4756638"/>
            <a:ext cx="11292396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has dominated the Summer Olympics over the years?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blob:https://web.whatsapp.com/cb6696cb-45ad-4ace-b629-40af5336408f">
            <a:extLst>
              <a:ext uri="{FF2B5EF4-FFF2-40B4-BE49-F238E27FC236}">
                <a16:creationId xmlns:a16="http://schemas.microsoft.com/office/drawing/2014/main" id="{854E3DD0-8A18-4D13-85A8-5B0064269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Marcador de contenido 15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81F5FF4-910E-43D7-A850-5EA903D7B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" y="541609"/>
            <a:ext cx="12190899" cy="35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4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7616F5-D9B9-469A-B99C-D1ECD576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has dominated the Winter Olympics over the years?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blob:https://web.whatsapp.com/cb6696cb-45ad-4ace-b629-40af5336408f">
            <a:extLst>
              <a:ext uri="{FF2B5EF4-FFF2-40B4-BE49-F238E27FC236}">
                <a16:creationId xmlns:a16="http://schemas.microsoft.com/office/drawing/2014/main" id="{854E3DD0-8A18-4D13-85A8-5B0064269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Imagen 11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EA464852-B0CD-4572-B4CC-32A4347BE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610"/>
            <a:ext cx="12192000" cy="35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6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dificio, shoji&#10;&#10;Descripción generada con confianza muy alta">
            <a:extLst>
              <a:ext uri="{FF2B5EF4-FFF2-40B4-BE49-F238E27FC236}">
                <a16:creationId xmlns:a16="http://schemas.microsoft.com/office/drawing/2014/main" id="{216356A0-3B45-405B-A4CA-E7B5E3F05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" r="560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8C722-813F-4E41-8731-A3840D1C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MX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Domination</a:t>
            </a:r>
            <a:r>
              <a:rPr lang="es-MX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by </a:t>
            </a:r>
            <a:r>
              <a:rPr lang="es-MX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Sports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99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5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, mapa&#10;&#10;Descripción generada con confianza alta">
            <a:extLst>
              <a:ext uri="{FF2B5EF4-FFF2-40B4-BE49-F238E27FC236}">
                <a16:creationId xmlns:a16="http://schemas.microsoft.com/office/drawing/2014/main" id="{2A556970-6B0B-42D6-B8F1-EB7961314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51" y="643467"/>
            <a:ext cx="68566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gua, cielo, barco, pared&#10;&#10;Descripción generada con confianza muy alta">
            <a:extLst>
              <a:ext uri="{FF2B5EF4-FFF2-40B4-BE49-F238E27FC236}">
                <a16:creationId xmlns:a16="http://schemas.microsoft.com/office/drawing/2014/main" id="{56BDE66C-F4EC-4ECE-9F96-103D65605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b="31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EA41F9-B0D0-458A-A2DE-E2A053F1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Do hosts have any advantages?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84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191</Words>
  <Application>Microsoft Office PowerPoint</Application>
  <PresentationFormat>Panorámica</PresentationFormat>
  <Paragraphs>43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Inside the Olympics</vt:lpstr>
      <vt:lpstr>Data Set Description</vt:lpstr>
      <vt:lpstr>Is there more to know about the olympics…?</vt:lpstr>
      <vt:lpstr>Presentación de PowerPoint</vt:lpstr>
      <vt:lpstr>Who has dominated the Summer Olympics over the years?</vt:lpstr>
      <vt:lpstr>Who has dominated the Winter Olympics over the years?</vt:lpstr>
      <vt:lpstr>Domination by Sports</vt:lpstr>
      <vt:lpstr>Presentación de PowerPoint</vt:lpstr>
      <vt:lpstr>Do hosts have any advantages?</vt:lpstr>
      <vt:lpstr>Presentación de PowerPoint</vt:lpstr>
      <vt:lpstr>Presentación de PowerPoint</vt:lpstr>
      <vt:lpstr>Olympic’s Host Metric</vt:lpstr>
      <vt:lpstr>Women in the Olympics.</vt:lpstr>
      <vt:lpstr>Women’s Participation</vt:lpstr>
      <vt:lpstr>Presentación de PowerPoint</vt:lpstr>
      <vt:lpstr>Presentación de PowerPoint</vt:lpstr>
      <vt:lpstr>Number of Female Events Through Time</vt:lpstr>
      <vt:lpstr>Presentación de PowerPoint</vt:lpstr>
      <vt:lpstr>Physical Attributes</vt:lpstr>
      <vt:lpstr>Presentación de PowerPoint</vt:lpstr>
      <vt:lpstr>Presentación de PowerPoint</vt:lpstr>
      <vt:lpstr>What questions remain unsolved?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the Olympics</dc:title>
  <dc:creator>juan pablo harfush kuri</dc:creator>
  <cp:lastModifiedBy>juan pablo harfush kuri</cp:lastModifiedBy>
  <cp:revision>2</cp:revision>
  <dcterms:created xsi:type="dcterms:W3CDTF">2018-07-17T15:46:04Z</dcterms:created>
  <dcterms:modified xsi:type="dcterms:W3CDTF">2018-07-23T23:11:01Z</dcterms:modified>
</cp:coreProperties>
</file>